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20" Type="http://schemas.openxmlformats.org/officeDocument/2006/relationships/slide" Target="slides/slide15.xml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22" Type="http://schemas.openxmlformats.org/officeDocument/2006/relationships/slide" Target="slides/slide17.xml"/><Relationship Id="rId44" Type="http://schemas.openxmlformats.org/officeDocument/2006/relationships/font" Target="fonts/Lato-regular.fntdata"/><Relationship Id="rId21" Type="http://schemas.openxmlformats.org/officeDocument/2006/relationships/slide" Target="slides/slide16.xml"/><Relationship Id="rId43" Type="http://schemas.openxmlformats.org/officeDocument/2006/relationships/font" Target="fonts/Raleway-boldItalic.fntdata"/><Relationship Id="rId24" Type="http://schemas.openxmlformats.org/officeDocument/2006/relationships/slide" Target="slides/slide19.xml"/><Relationship Id="rId46" Type="http://schemas.openxmlformats.org/officeDocument/2006/relationships/font" Target="fonts/Lato-italic.fntdata"/><Relationship Id="rId23" Type="http://schemas.openxmlformats.org/officeDocument/2006/relationships/slide" Target="slides/slide18.xml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affc6f14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affc6f14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affc6f14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affc6f14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affc6f14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eaffc6f14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eaffc6f14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eaffc6f14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belle-mere = mother in law, Schwiegermutter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beau-pere = father in law, Schwiegervater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affc6f14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affc6f14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affc6f14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affc6f14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affc6f14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eaffc6f14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affc6f14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eaffc6f14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affc6f14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affc6f14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affc6f14e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eaffc6f14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affc6f14e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eaffc6f14e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affc6f14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eaffc6f14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affc6f14e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eaffc6f14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affc6f14e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eaffc6f14e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affc6f14e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eaffc6f14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affc6f14e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eaffc6f14e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affc6f14e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eaffc6f14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eaffc6f14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eaffc6f14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eaffc6f14e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eaffc6f14e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affc6f14e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eaffc6f14e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affc6f14e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eaffc6f14e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eaffc6f14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eaffc6f14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affc6f14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affc6f14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eaffc6f14e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eaffc6f14e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affc6f14e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eaffc6f14e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affc6f14e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eaffc6f14e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eaffc6f14e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eaffc6f14e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eaffc6f14e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eaffc6f14e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eaffc6f14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eaffc6f14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affc6f14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eaffc6f14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affc6f14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affc6f14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affc6f14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eaffc6f14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affc6f14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affc6f14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eaffc6f14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eaffc6f14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200">
                <a:solidFill>
                  <a:schemeClr val="dk1"/>
                </a:solidFill>
              </a:rPr>
              <a:t>beau-frère  = brother in law, Schwager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rodi.gy/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ub-mediawiki.ub.unibas.ch/bernoulli/index.php/Hauptseite" TargetMode="External"/><Relationship Id="rId4" Type="http://schemas.openxmlformats.org/officeDocument/2006/relationships/hyperlink" Target="https://ub-mediawiki.ub.unibas.ch/bernoulli/index.php/1724-12-23_Bernoulli_Nicolaus_I-Scheuchzer_Johann_Jakob" TargetMode="External"/><Relationship Id="rId5" Type="http://schemas.openxmlformats.org/officeDocument/2006/relationships/hyperlink" Target="https://ub-mediawiki.ub.unibas.ch/bernoulli/index.php/1724-12-23_Bernoulli_Nicolaus_I-Scheuchzer_Johann_Jakob" TargetMode="External"/><Relationship Id="rId6" Type="http://schemas.openxmlformats.org/officeDocument/2006/relationships/hyperlink" Target="https://ub-mediawiki.ub.unibas.ch/bernoulli/index.php/1724-12-23_Bernoulli_Nicolaus_I-Scheuchzer_Johann_Jakob" TargetMode="External"/><Relationship Id="rId7" Type="http://schemas.openxmlformats.org/officeDocument/2006/relationships/image" Target="../media/image1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emoiren.hypotheses.org/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19.jpg"/><Relationship Id="rId6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oi.org/10.1145/3604931" TargetMode="External"/><Relationship Id="rId4" Type="http://schemas.openxmlformats.org/officeDocument/2006/relationships/hyperlink" Target="https://github.com/flairNLP/flair" TargetMode="External"/><Relationship Id="rId9" Type="http://schemas.openxmlformats.org/officeDocument/2006/relationships/hyperlink" Target="https://prodi.gy/docs" TargetMode="External"/><Relationship Id="rId5" Type="http://schemas.openxmlformats.org/officeDocument/2006/relationships/hyperlink" Target="https://camembert-model.fr/publication/camembert/" TargetMode="External"/><Relationship Id="rId6" Type="http://schemas.openxmlformats.org/officeDocument/2006/relationships/hyperlink" Target="https://aclanthology.org/volumes/2020.acl-main/" TargetMode="External"/><Relationship Id="rId7" Type="http://schemas.openxmlformats.org/officeDocument/2006/relationships/hyperlink" Target="http://unipub.uni-graz.at/obvugrhs/6203623" TargetMode="External"/><Relationship Id="rId8" Type="http://schemas.openxmlformats.org/officeDocument/2006/relationships/hyperlink" Target="https://spacy.io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de" sz="213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Digital Edition of the memoirs of Countess Luise Charlotte von Schwerin (1684–1732).</a:t>
            </a:r>
            <a:br>
              <a:rPr lang="de" sz="213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de" sz="213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Application of Named Entity Recognition </a:t>
            </a:r>
            <a:endParaRPr sz="501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3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64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5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1775" y="0"/>
            <a:ext cx="912225" cy="7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2625" y="94987"/>
            <a:ext cx="1374624" cy="59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Application of pre-trained models</a:t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428650" y="1853850"/>
            <a:ext cx="8147700" cy="26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In normalized text, spaCy's French NER model recognizes several entities correctly, such as "Berlin" and "comte de Schwerin" but...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200" y="3075850"/>
            <a:ext cx="5283601" cy="16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27650" y="584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Application of pre-trained models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76300" y="1762125"/>
            <a:ext cx="3645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… only parts of entities are identified and classified, e.g. only “W.” instead of “demoiselle de W. “, or only “comte de” instead of “comte de Schwerin”)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500" y="1240062"/>
            <a:ext cx="4927149" cy="34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/>
        </p:nvSpPr>
        <p:spPr>
          <a:xfrm>
            <a:off x="76300" y="3111725"/>
            <a:ext cx="31125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d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… incorrect classification (in our case): parts of person names, like “Schwerin”, are classified as places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455650" y="1397850"/>
            <a:ext cx="3876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Application of pre-trained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… missed entities!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especially these with non-rigid designators (e.g. 22x “beau-père”, spaCy-model classified 2 occurrences as “MISC”)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650" y="3356826"/>
            <a:ext cx="6926277" cy="12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9450" y="1322450"/>
            <a:ext cx="7688400" cy="19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Training models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Training a model with the french normalized text</a:t>
            </a:r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729450" y="2078875"/>
            <a:ext cx="7688700" cy="25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based on Active Learning with </a:t>
            </a:r>
            <a:r>
              <a:rPr lang="de" sz="1600" u="sng">
                <a:solidFill>
                  <a:schemeClr val="hlink"/>
                </a:solidFill>
                <a:hlinkClick r:id="rId3"/>
              </a:rPr>
              <a:t>Prodigy</a:t>
            </a:r>
            <a:endParaRPr sz="1600"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based on only human annotations</a:t>
            </a:r>
            <a:endParaRPr sz="1600"/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in random chunks</a:t>
            </a:r>
            <a:endParaRPr sz="1600"/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in order</a:t>
            </a:r>
            <a:endParaRPr sz="1600"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base model used: spaCy fr_core_news_md (spaCy is closely linked to Prodigy)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4325" y="2078875"/>
            <a:ext cx="1433825" cy="90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de"/>
            </a:br>
            <a:r>
              <a:rPr lang="de"/>
              <a:t>Training a model based on Active Learning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727650" y="552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Prodigy: </a:t>
            </a:r>
            <a:r>
              <a:rPr lang="de">
                <a:highlight>
                  <a:srgbClr val="9FC5E8"/>
                </a:highlight>
              </a:rPr>
              <a:t>Active Learning</a:t>
            </a:r>
            <a:endParaRPr>
              <a:highlight>
                <a:srgbClr val="9FC5E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729450" y="1477300"/>
            <a:ext cx="7688700" cy="3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de" sz="1500"/>
              <a:t>Experiment: </a:t>
            </a:r>
            <a:r>
              <a:rPr lang="de" sz="1500"/>
              <a:t>Active Learning with the normalized text of the memoirs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1500"/>
              <a:t>Main questions: Does it make the annotation process faster? Does it help training a model?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1500"/>
              <a:t>Steps:</a:t>
            </a:r>
            <a:endParaRPr sz="1500"/>
          </a:p>
          <a:p>
            <a:pPr indent="-3167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 sz="1500"/>
              <a:t>preprocessing of the text (TEI to JSONL)</a:t>
            </a:r>
            <a:endParaRPr sz="1500"/>
          </a:p>
          <a:p>
            <a:pPr indent="-316706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de" sz="1500"/>
              <a:t>plain text and text with annotations as gold standard</a:t>
            </a:r>
            <a:endParaRPr sz="1500"/>
          </a:p>
          <a:p>
            <a:pPr indent="-316706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de" sz="1500"/>
              <a:t>gold standard: 4244 tagged entities</a:t>
            </a:r>
            <a:endParaRPr sz="1500"/>
          </a:p>
          <a:p>
            <a:pPr indent="-3167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 sz="1500"/>
              <a:t>create dataset in Prodigy with the plain text and start the recipe ner.teach = Active Learning</a:t>
            </a:r>
            <a:endParaRPr sz="1500"/>
          </a:p>
          <a:p>
            <a:pPr indent="-3167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 sz="1500"/>
              <a:t>base model: spaCy model “fr_core_news_md”</a:t>
            </a:r>
            <a:endParaRPr sz="1500"/>
          </a:p>
          <a:p>
            <a:pPr indent="-3167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 sz="1500"/>
              <a:t>every 200 suggestions from the model: Training of the model and evaluation to the gold standard</a:t>
            </a:r>
            <a:endParaRPr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725" y="37675"/>
            <a:ext cx="7538150" cy="492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727650" y="591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Prodigy: </a:t>
            </a:r>
            <a:r>
              <a:rPr lang="de">
                <a:highlight>
                  <a:srgbClr val="9FC5E8"/>
                </a:highlight>
              </a:rPr>
              <a:t>Active Learning</a:t>
            </a:r>
            <a:endParaRPr>
              <a:highlight>
                <a:srgbClr val="9FC5E8"/>
              </a:highlight>
            </a:endParaRPr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727650" y="1369025"/>
            <a:ext cx="7688700" cy="3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Impressions while annotating: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" sz="1500"/>
              <a:t>the first 100-200 suggestions - often the same suggestions: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de" sz="1500"/>
              <a:t>prepositions like “m´", “d´"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de" sz="1500"/>
              <a:t>“Comte de Schwerin”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" sz="1500"/>
              <a:t>200-400 suggestions: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de" sz="1500"/>
              <a:t> first often suggestions where the model thinks, that no entities are contained, but in fact there are (like “ma tante”)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" sz="1500"/>
              <a:t>400-600 suggestions: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de" sz="1500"/>
              <a:t>model slowly starts to consider these cases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de" sz="1500"/>
              <a:t>recognizes more and more non-rigid designators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" sz="1500"/>
              <a:t>600-800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de" sz="1500"/>
              <a:t>also complex names like “feld-maréchal comte de Dohna” are suggested as NE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Prodigy: Training a model based on </a:t>
            </a:r>
            <a:r>
              <a:rPr lang="de">
                <a:highlight>
                  <a:srgbClr val="9FC5E8"/>
                </a:highlight>
              </a:rPr>
              <a:t>Active Learning</a:t>
            </a:r>
            <a:endParaRPr>
              <a:highlight>
                <a:srgbClr val="9FC5E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729450" y="1938950"/>
            <a:ext cx="7688700" cy="30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Test: Training a model every 200 annotations from the Active Learning Process and evaluate to the gold standard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Results from the evaluation matrix: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088" y="3012550"/>
            <a:ext cx="5987424" cy="18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Project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501" y="1435600"/>
            <a:ext cx="2770275" cy="34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6308425" y="4396550"/>
            <a:ext cx="273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Antoine Pesne, Countess Charlotte Louise of Schwerin, oil on canvas, around 1713 (Gemäldegalerie Alte Meister, Staatliche Kunstsammlungen Dresden. Photo: Elke Estel/Hans-Peter Klut</a:t>
            </a:r>
            <a:endParaRPr sz="7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Prodigy: Training a model based on </a:t>
            </a:r>
            <a:r>
              <a:rPr lang="de">
                <a:highlight>
                  <a:srgbClr val="9FC5E8"/>
                </a:highlight>
              </a:rPr>
              <a:t>Active Learning</a:t>
            </a:r>
            <a:endParaRPr>
              <a:highlight>
                <a:srgbClr val="9FC5E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2"/>
          <p:cNvSpPr txBox="1"/>
          <p:nvPr>
            <p:ph idx="1" type="body"/>
          </p:nvPr>
        </p:nvSpPr>
        <p:spPr>
          <a:xfrm>
            <a:off x="729450" y="1941375"/>
            <a:ext cx="7688700" cy="29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700"/>
              <a:t>Why is the evaluation so bad?</a:t>
            </a:r>
            <a:endParaRPr b="1" sz="17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" sz="1700"/>
            </a:br>
            <a:r>
              <a:rPr lang="de" sz="1700"/>
              <a:t>Application and visualization of the model on the plain normalized text shows:</a:t>
            </a:r>
            <a:endParaRPr sz="1700"/>
          </a:p>
          <a:p>
            <a:pPr indent="-3365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lang="de" sz="1700"/>
              <a:t>complex names are identified and labelled in general</a:t>
            </a:r>
            <a:endParaRPr sz="1700"/>
          </a:p>
          <a:p>
            <a:pPr indent="-3365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de" sz="1700"/>
              <a:t>e.g. madame de Belmont, Prince Electoral, madame la Princesse Electrice, la demoiselle de S , La comtesse Ottonette</a:t>
            </a:r>
            <a:endParaRPr sz="1700"/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de" sz="1700"/>
              <a:t>model identifies and classifies many non-rigid designators as NE (e.g. ma tante)</a:t>
            </a:r>
            <a:endParaRPr sz="1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Prodigy: Training a model based on </a:t>
            </a:r>
            <a:r>
              <a:rPr lang="de">
                <a:highlight>
                  <a:srgbClr val="9FC5E8"/>
                </a:highlight>
              </a:rPr>
              <a:t>Active Learning</a:t>
            </a:r>
            <a:endParaRPr>
              <a:highlight>
                <a:srgbClr val="9FC5E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729450" y="1941375"/>
            <a:ext cx="76887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900"/>
              <a:t>BUT… </a:t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de" sz="1900"/>
              <a:t>… the model also labels: ma vanité, ma vie, ma grande, ma douzième, ma correspondance, ma lettre, ma folie, ma curiosité, …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de" sz="1900"/>
              <a:t>… the model also labels e.g. “le comte de Schwerin” with the article → in the gold standard its only tagged as “comte de Schwerin”</a:t>
            </a:r>
            <a:endParaRPr sz="1900"/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de" sz="1900"/>
              <a:t>it's also inconsistent in the gold standard </a:t>
            </a:r>
            <a:r>
              <a:rPr lang="de" sz="1900"/>
              <a:t>(rules were not well defined, 2 different annotators)</a:t>
            </a:r>
            <a:endParaRPr sz="1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Training a model based on human annotations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Training a model based on </a:t>
            </a:r>
            <a:r>
              <a:rPr lang="de">
                <a:highlight>
                  <a:srgbClr val="B6D7A8"/>
                </a:highlight>
              </a:rPr>
              <a:t>human annotations</a:t>
            </a:r>
            <a:endParaRPr>
              <a:highlight>
                <a:srgbClr val="B6D7A8"/>
              </a:highlight>
            </a:endParaRPr>
          </a:p>
        </p:txBody>
      </p:sp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729450" y="22490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Second experiment: train a model based on human annotations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Steps: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" sz="1500"/>
              <a:t>extract 200 random sentences with annotations from the gold standard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" sz="1500"/>
              <a:t>import in prodigy as a dataset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" sz="1500"/>
              <a:t>train a model with the dataset and evaluate it to the gold standard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" sz="1500"/>
              <a:t>repeat this with 400, 600 and 800 random sentences with annotations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" sz="1500"/>
              <a:t>and: do the same, but with the right order of the sentences (imitate human annotating)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Mimicking the Human: Training a model based on human annotations </a:t>
            </a:r>
            <a:r>
              <a:rPr lang="de">
                <a:highlight>
                  <a:srgbClr val="B6D7A8"/>
                </a:highlight>
              </a:rPr>
              <a:t>in original sequence</a:t>
            </a:r>
            <a:endParaRPr/>
          </a:p>
        </p:txBody>
      </p:sp>
      <p:sp>
        <p:nvSpPr>
          <p:cNvPr id="243" name="Google Shape;243;p36"/>
          <p:cNvSpPr txBox="1"/>
          <p:nvPr>
            <p:ph idx="1" type="body"/>
          </p:nvPr>
        </p:nvSpPr>
        <p:spPr>
          <a:xfrm>
            <a:off x="729450" y="22413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Evaluation of the model trained with sentences in order: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525" y="2671175"/>
            <a:ext cx="7062574" cy="21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Not mimicking the Human: Training a model based on human annotations </a:t>
            </a:r>
            <a:r>
              <a:rPr lang="de">
                <a:highlight>
                  <a:srgbClr val="B6D7A8"/>
                </a:highlight>
              </a:rPr>
              <a:t>randomly selected</a:t>
            </a:r>
            <a:endParaRPr/>
          </a:p>
        </p:txBody>
      </p:sp>
      <p:sp>
        <p:nvSpPr>
          <p:cNvPr id="250" name="Google Shape;250;p37"/>
          <p:cNvSpPr txBox="1"/>
          <p:nvPr>
            <p:ph idx="1" type="body"/>
          </p:nvPr>
        </p:nvSpPr>
        <p:spPr>
          <a:xfrm>
            <a:off x="729450" y="22413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Evaluation of the model trained with random sentences:</a:t>
            </a:r>
            <a:endParaRPr/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950" y="2795550"/>
            <a:ext cx="6988076" cy="18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Transferability?</a:t>
            </a:r>
            <a:br>
              <a:rPr lang="de"/>
            </a:br>
            <a:r>
              <a:rPr lang="de"/>
              <a:t>Application of fine-tuned model</a:t>
            </a:r>
            <a:endParaRPr/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2363" y="2841050"/>
            <a:ext cx="2355438" cy="19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Application of a fine-tuned model on similar texts</a:t>
            </a:r>
            <a:endParaRPr/>
          </a:p>
        </p:txBody>
      </p:sp>
      <p:sp>
        <p:nvSpPr>
          <p:cNvPr id="263" name="Google Shape;263;p39"/>
          <p:cNvSpPr txBox="1"/>
          <p:nvPr>
            <p:ph idx="1" type="body"/>
          </p:nvPr>
        </p:nvSpPr>
        <p:spPr>
          <a:xfrm>
            <a:off x="729450" y="1964575"/>
            <a:ext cx="7688700" cy="28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application of a fine-tuned model from the memoirs on a similar text</a:t>
            </a:r>
            <a:endParaRPr sz="16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sz="1600"/>
              <a:t>e.g. </a:t>
            </a:r>
            <a:r>
              <a:rPr lang="de" sz="1600" u="sng">
                <a:solidFill>
                  <a:schemeClr val="hlink"/>
                </a:solidFill>
                <a:hlinkClick r:id="rId3"/>
              </a:rPr>
              <a:t>Basler Edition der Bernoulli-Briefwechsel</a:t>
            </a:r>
            <a:endParaRPr sz="415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 sz="1600"/>
              <a:t>Letters from Bernoulli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french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ego-documents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early 18th century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Test with one letter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 u="sng">
                <a:solidFill>
                  <a:schemeClr val="hlink"/>
                </a:solidFill>
                <a:hlinkClick r:id="rId4"/>
              </a:rPr>
              <a:t>Bernoulli, Nicolaus to  </a:t>
            </a:r>
            <a:br>
              <a:rPr lang="de" sz="1600" u="sng">
                <a:solidFill>
                  <a:schemeClr val="hlink"/>
                </a:solidFill>
                <a:hlinkClick r:id="rId5"/>
              </a:rPr>
            </a:br>
            <a:r>
              <a:rPr lang="de" sz="1600" u="sng">
                <a:solidFill>
                  <a:schemeClr val="hlink"/>
                </a:solidFill>
                <a:hlinkClick r:id="rId6"/>
              </a:rPr>
              <a:t>Scheuchzer,  Johann Jakob, 1724.12.23</a:t>
            </a:r>
            <a:endParaRPr sz="1050">
              <a:solidFill>
                <a:srgbClr val="202122"/>
              </a:solidFill>
              <a:highlight>
                <a:srgbClr val="FFF2F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4800" y="2663450"/>
            <a:ext cx="1744800" cy="215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00" y="779975"/>
            <a:ext cx="6971523" cy="39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727650" y="613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040"/>
              <a:t>Application of generic spaCy model fr_core_news_md</a:t>
            </a:r>
            <a:endParaRPr sz="2040"/>
          </a:p>
        </p:txBody>
      </p:sp>
      <p:sp>
        <p:nvSpPr>
          <p:cNvPr id="277" name="Google Shape;277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051" y="1148600"/>
            <a:ext cx="6922323" cy="3488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Topic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1960300"/>
            <a:ext cx="5149800" cy="26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project </a:t>
            </a:r>
            <a:r>
              <a:rPr b="1" lang="de" sz="1600"/>
              <a:t>“Tout Vienne me riait: Family and court relations in the memoirs of countess Louise Charlotte von Schwerin (1684-1732)”</a:t>
            </a:r>
            <a:endParaRPr b="1" sz="1600"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FWF-funded research project, 2022-2025, implemented by the Institute for Habsburg and Balkan Studies at the ÖAW in cooperation with the Institute Center for Information Modeling (PI Ines Peper, transcription and annotation by Michael Pölzl)</a:t>
            </a:r>
            <a:endParaRPr sz="1600"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project-blog: </a:t>
            </a:r>
            <a:r>
              <a:rPr lang="de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https://memoiren.hypotheses.org/</a:t>
            </a:r>
            <a:endParaRPr sz="1600"/>
          </a:p>
          <a:p>
            <a:pPr indent="0" lvl="0" marL="0" rtl="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6250" y="2080587"/>
            <a:ext cx="2035802" cy="261891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6823225" y="4696250"/>
            <a:ext cx="20358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5">
            <a:alphaModFix/>
          </a:blip>
          <a:srcRect b="0" l="14854" r="13419" t="0"/>
          <a:stretch/>
        </p:blipFill>
        <p:spPr>
          <a:xfrm>
            <a:off x="6729363" y="248375"/>
            <a:ext cx="1989525" cy="166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4410" y="4796400"/>
            <a:ext cx="1019441" cy="2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729450" y="590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040"/>
              <a:t>Application of fine-tuned model </a:t>
            </a:r>
            <a:r>
              <a:rPr lang="de" sz="2040"/>
              <a:t>from Active Learning</a:t>
            </a:r>
            <a:endParaRPr sz="2040"/>
          </a:p>
        </p:txBody>
      </p:sp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t/>
            </a:r>
            <a:endParaRPr/>
          </a:p>
        </p:txBody>
      </p:sp>
      <p:pic>
        <p:nvPicPr>
          <p:cNvPr id="285" name="Google Shape;2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125625"/>
            <a:ext cx="6920526" cy="350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727650" y="567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040"/>
              <a:t>Application of fine-tuned model from human annotations</a:t>
            </a:r>
            <a:endParaRPr sz="2040"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00" y="1102650"/>
            <a:ext cx="7411050" cy="370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Conclusio</a:t>
            </a:r>
            <a:endParaRPr/>
          </a:p>
        </p:txBody>
      </p:sp>
      <p:pic>
        <p:nvPicPr>
          <p:cNvPr id="298" name="Google Shape;2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492" y="0"/>
            <a:ext cx="365651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4"/>
          <p:cNvSpPr txBox="1"/>
          <p:nvPr/>
        </p:nvSpPr>
        <p:spPr>
          <a:xfrm>
            <a:off x="5553750" y="4617150"/>
            <a:ext cx="360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FCE5CD"/>
                </a:solidFill>
                <a:latin typeface="Lato"/>
                <a:ea typeface="Lato"/>
                <a:cs typeface="Lato"/>
                <a:sym typeface="Lato"/>
              </a:rPr>
              <a:t>Gemälde von Martin van Meytens, um 1752</a:t>
            </a:r>
            <a:endParaRPr sz="130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Conclusio </a:t>
            </a:r>
            <a:endParaRPr/>
          </a:p>
        </p:txBody>
      </p:sp>
      <p:sp>
        <p:nvSpPr>
          <p:cNvPr id="305" name="Google Shape;305;p45"/>
          <p:cNvSpPr txBox="1"/>
          <p:nvPr>
            <p:ph idx="1" type="body"/>
          </p:nvPr>
        </p:nvSpPr>
        <p:spPr>
          <a:xfrm>
            <a:off x="729450" y="1893250"/>
            <a:ext cx="7688700" cy="29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1600"/>
              <a:t>Performance of (trained) models is not good enough to replace human annotators</a:t>
            </a:r>
            <a:endParaRPr sz="1600"/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1600"/>
              <a:t>Annotators in digital editions have special interests</a:t>
            </a:r>
            <a:endParaRPr sz="1600"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1500"/>
              <a:t>Active Learning: it’s easy to collect annotations very fast, but how useful are these? What do I have to know about the text before I start tagging? What implications does my tagging have?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1500"/>
              <a:t>NER-Models can be useful to get an insight into the text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1500"/>
              <a:t>Outlook:</a:t>
            </a:r>
            <a:endParaRPr sz="1500"/>
          </a:p>
          <a:p>
            <a:pPr indent="-3167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 sz="1500"/>
              <a:t>Training complete new models?</a:t>
            </a:r>
            <a:endParaRPr sz="1500"/>
          </a:p>
          <a:p>
            <a:pPr indent="-3167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 sz="1500"/>
              <a:t>Fine Tuning / Prompting LLMs?</a:t>
            </a:r>
            <a:endParaRPr sz="1500"/>
          </a:p>
        </p:txBody>
      </p:sp>
      <p:sp>
        <p:nvSpPr>
          <p:cNvPr id="306" name="Google Shape;306;p45"/>
          <p:cNvSpPr txBox="1"/>
          <p:nvPr/>
        </p:nvSpPr>
        <p:spPr>
          <a:xfrm rot="897694">
            <a:off x="4433910" y="994492"/>
            <a:ext cx="6388785" cy="891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300">
                <a:solidFill>
                  <a:srgbClr val="000096"/>
                </a:solidFill>
              </a:rPr>
              <a:t>&lt;rs</a:t>
            </a:r>
            <a:r>
              <a:rPr b="1" lang="de" sz="1300">
                <a:solidFill>
                  <a:srgbClr val="F5844C"/>
                </a:solidFill>
              </a:rPr>
              <a:t> ref</a:t>
            </a:r>
            <a:r>
              <a:rPr b="1" lang="de" sz="1300">
                <a:solidFill>
                  <a:srgbClr val="FF8040"/>
                </a:solidFill>
              </a:rPr>
              <a:t>=</a:t>
            </a:r>
            <a:r>
              <a:rPr b="1" lang="de" sz="1300">
                <a:solidFill>
                  <a:srgbClr val="993300"/>
                </a:solidFill>
              </a:rPr>
              <a:t>"#P182"</a:t>
            </a:r>
            <a:r>
              <a:rPr b="1" lang="de" sz="1300">
                <a:solidFill>
                  <a:srgbClr val="F5844C"/>
                </a:solidFill>
              </a:rPr>
              <a:t> type</a:t>
            </a:r>
            <a:r>
              <a:rPr b="1" lang="de" sz="1300">
                <a:solidFill>
                  <a:srgbClr val="FF8040"/>
                </a:solidFill>
              </a:rPr>
              <a:t>=</a:t>
            </a:r>
            <a:r>
              <a:rPr b="1" lang="de" sz="1300">
                <a:solidFill>
                  <a:srgbClr val="993300"/>
                </a:solidFill>
              </a:rPr>
              <a:t>"person"</a:t>
            </a:r>
            <a:r>
              <a:rPr b="1" lang="de" sz="1300">
                <a:solidFill>
                  <a:srgbClr val="000096"/>
                </a:solidFill>
              </a:rPr>
              <a:t>&gt;</a:t>
            </a:r>
            <a:r>
              <a:rPr b="1" lang="de" sz="1300"/>
              <a:t>comtesse de Strattmann, 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300"/>
              <a:t>belle-sœur de mon illustre protectrice à Vienne</a:t>
            </a:r>
            <a:r>
              <a:rPr b="1" lang="de" sz="1300">
                <a:solidFill>
                  <a:srgbClr val="000096"/>
                </a:solidFill>
              </a:rPr>
              <a:t>&lt;/rs&gt;</a:t>
            </a:r>
            <a:endParaRPr b="1" sz="1300">
              <a:solidFill>
                <a:srgbClr val="00009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96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683050" y="591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References</a:t>
            </a:r>
            <a:endParaRPr/>
          </a:p>
        </p:txBody>
      </p:sp>
      <p:sp>
        <p:nvSpPr>
          <p:cNvPr id="312" name="Google Shape;312;p46"/>
          <p:cNvSpPr txBox="1"/>
          <p:nvPr>
            <p:ph idx="1" type="body"/>
          </p:nvPr>
        </p:nvSpPr>
        <p:spPr>
          <a:xfrm>
            <a:off x="727650" y="1314875"/>
            <a:ext cx="7688700" cy="31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" sz="900"/>
            </a:br>
            <a:br>
              <a:rPr lang="de" sz="900"/>
            </a:br>
            <a:r>
              <a:rPr lang="de" sz="900"/>
              <a:t>Daumas, Maurice und Claudia Ulbrich (Hrsg.), unter Mitarbeit von Sebastian Kühn, Nina Mönich und Ines Peper. 2013. Mémoires de la comtesse de Schwerin. Une conversion au XVIIIe siècle. Bordeaux.</a:t>
            </a:r>
            <a:br>
              <a:rPr lang="de" sz="900"/>
            </a:br>
            <a:br>
              <a:rPr lang="de" sz="900"/>
            </a:br>
            <a:r>
              <a:rPr lang="de" sz="900"/>
              <a:t>Saul Kripke: Naming and Necessity. Harvard University Press, Cambridge 1982</a:t>
            </a:r>
            <a:br>
              <a:rPr lang="de" sz="900"/>
            </a:br>
            <a:br>
              <a:rPr lang="de" sz="900"/>
            </a:br>
            <a:r>
              <a:rPr lang="de" sz="900"/>
              <a:t>Maud Ehrmann, Ahmed Hamdi, Elvys Linhares Pontes, Matteo Romanello, and Antoine Doucet. 2023. Named Entity Recognition and Classification in Historical Documents: A Survey. ACM Comput. Surv. 56, 2, Article 27 (February 2024), 47 pages. </a:t>
            </a:r>
            <a:r>
              <a:rPr lang="de" sz="900">
                <a:uFill>
                  <a:noFill/>
                </a:uFill>
                <a:hlinkClick r:id="rId3"/>
              </a:rPr>
              <a:t>https://doi.org/10.1145/3604931</a:t>
            </a:r>
            <a:br>
              <a:rPr lang="de" sz="900"/>
            </a:br>
            <a:br>
              <a:rPr lang="de" sz="900"/>
            </a:br>
            <a:r>
              <a:rPr lang="de" sz="900"/>
              <a:t>flair. Aufgerufen am 12. Juli 2023. </a:t>
            </a:r>
            <a:r>
              <a:rPr lang="de" sz="900">
                <a:uFill>
                  <a:noFill/>
                </a:uFill>
                <a:hlinkClick r:id="rId4"/>
              </a:rPr>
              <a:t>https://github.com/flairNLP/flair</a:t>
            </a:r>
            <a:r>
              <a:rPr lang="de" sz="900"/>
              <a:t>.</a:t>
            </a:r>
            <a:br>
              <a:rPr lang="de" sz="900"/>
            </a:br>
            <a:br>
              <a:rPr lang="de" sz="900"/>
            </a:br>
            <a:r>
              <a:rPr lang="de" sz="900"/>
              <a:t>Martin, Louis; Muller, Benjamin und Pedro Javier Ortiz Suárez et al. 2020. “</a:t>
            </a:r>
            <a:r>
              <a:rPr lang="de" sz="900">
                <a:uFill>
                  <a:noFill/>
                </a:uFill>
                <a:hlinkClick r:id="rId5"/>
              </a:rPr>
              <a:t>CamemBERT: a Tasty French Language Model</a:t>
            </a:r>
            <a:r>
              <a:rPr lang="de" sz="900"/>
              <a:t>.” In </a:t>
            </a:r>
            <a:r>
              <a:rPr lang="de" sz="900">
                <a:uFill>
                  <a:noFill/>
                </a:uFill>
                <a:hlinkClick r:id="rId6"/>
              </a:rPr>
              <a:t>Proceedings of the 58th Annual Meeting of the Association for Computational Linguistics</a:t>
            </a:r>
            <a:r>
              <a:rPr lang="de" sz="900"/>
              <a:t>: 7203–7219.</a:t>
            </a:r>
            <a:br>
              <a:rPr lang="de" sz="900"/>
            </a:br>
            <a:br>
              <a:rPr lang="de" sz="900"/>
            </a:br>
            <a:r>
              <a:rPr lang="de" sz="900"/>
              <a:t>More, Jacqueline. 2021. “Theorie und Anwendung von Named Entity Recognition in den Digital Humanities mit Fokus auf historische Texte des 17. Jahrhunderts.” Masterarbeit, Universität Graz, </a:t>
            </a:r>
            <a:r>
              <a:rPr lang="de" sz="900">
                <a:uFill>
                  <a:noFill/>
                </a:uFill>
                <a:hlinkClick r:id="rId7"/>
              </a:rPr>
              <a:t>http://unipub.uni-graz.at/obvugrhs/6203623</a:t>
            </a:r>
            <a:r>
              <a:rPr lang="de" sz="900"/>
              <a:t>. </a:t>
            </a:r>
            <a:br>
              <a:rPr lang="de" sz="900"/>
            </a:br>
            <a:br>
              <a:rPr lang="de" sz="900"/>
            </a:br>
            <a:r>
              <a:rPr lang="de" sz="900"/>
              <a:t>spaCy. Aufgerufen am 19. Juni 2023. </a:t>
            </a:r>
            <a:r>
              <a:rPr lang="de" sz="900">
                <a:uFill>
                  <a:noFill/>
                </a:uFill>
                <a:hlinkClick r:id="rId8"/>
              </a:rPr>
              <a:t>https://spacy.io/</a:t>
            </a:r>
            <a:r>
              <a:rPr lang="de" sz="900"/>
              <a:t>. </a:t>
            </a:r>
            <a:br>
              <a:rPr lang="de" sz="900"/>
            </a:br>
            <a:br>
              <a:rPr lang="de" sz="900"/>
            </a:br>
            <a:r>
              <a:rPr lang="de" sz="900"/>
              <a:t>prodigy. Aufgerufen am 12. Juli 2023. </a:t>
            </a:r>
            <a:r>
              <a:rPr lang="de" sz="900">
                <a:uFill>
                  <a:noFill/>
                </a:uFill>
                <a:hlinkClick r:id="rId9"/>
              </a:rPr>
              <a:t>https://prodi.gy/docs</a:t>
            </a:r>
            <a:r>
              <a:rPr lang="de" sz="900"/>
              <a:t>.</a:t>
            </a:r>
            <a:br>
              <a:rPr lang="de" sz="900"/>
            </a:br>
            <a:br>
              <a:rPr lang="de" sz="900"/>
            </a:br>
            <a:endParaRPr sz="9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  <a:buNone/>
            </a:pPr>
            <a:br>
              <a:rPr lang="de" sz="900">
                <a:solidFill>
                  <a:schemeClr val="dk2"/>
                </a:solidFill>
              </a:rPr>
            </a:br>
            <a:br>
              <a:rPr lang="de" sz="900">
                <a:solidFill>
                  <a:schemeClr val="dk2"/>
                </a:solidFill>
              </a:rPr>
            </a:br>
            <a:endParaRPr sz="9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690775" y="583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Sources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690775" y="1537425"/>
            <a:ext cx="7688700" cy="26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The Memoirs of the countess Louise Charlotte of Schwerin (born baroness of Heiden, 1684–1732) are preserved in two french manuscript copies: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de" sz="1600"/>
              <a:t>manuscript A</a:t>
            </a:r>
            <a:r>
              <a:rPr lang="de" sz="1600"/>
              <a:t>: Aix-en-Provence, Bibliothèque Méjanes, Ms 1190–1191: “L’Histoire De la Vie de madame la comtesse de Scheverin écrite par elle même a ses enfans” (vol. 1: 694 pages, vol. 2: 734 pages) </a:t>
            </a:r>
            <a:endParaRPr sz="16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de" sz="1600"/>
              <a:t>manuscript W:</a:t>
            </a:r>
            <a:r>
              <a:rPr lang="de" sz="1600"/>
              <a:t> Vienna, ÖSTA: Haus-, Hof- und Staatsarchiv, SB Khevenhüller-Riegersburg 184/5: “Eigenhändiges Tagebuch der Gräfin Schwerin”: “Historie de la vie de Mad. la comtesse de Schwerin, ecrite par elle mème a ces enfans suivant les ordres de son Directeur à Cologne“ (630 pages) </a:t>
            </a:r>
            <a:br>
              <a:rPr lang="de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de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				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		 		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de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de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				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		 		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Aims of the project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729450" y="1853850"/>
            <a:ext cx="7688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de" sz="1600"/>
              <a:t>Digital Edition</a:t>
            </a:r>
            <a:r>
              <a:rPr lang="de" sz="1600"/>
              <a:t> (based on TEI/XML)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Transcription of MS W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normalized text (based on MS A and MS W)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german translation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Indices, Commentary, explanatory texts, …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Focus on modelling person relationships, network analysis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all data is archived in the long-term repository GAMS (Geisteswissenschaftliches Asset Management System) under a PID</a:t>
            </a:r>
            <a:endParaRPr sz="1600"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375" y="286175"/>
            <a:ext cx="3346176" cy="19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6674950" y="2289425"/>
            <a:ext cx="1608900" cy="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Interface-Mockup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Aims</a:t>
            </a:r>
            <a:r>
              <a:rPr lang="de"/>
              <a:t> of the project</a:t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727650" y="1853850"/>
            <a:ext cx="7688700" cy="29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research e.g. on female court networks, descriptions of the court, …</a:t>
            </a:r>
            <a:endParaRPr sz="1600">
              <a:highlight>
                <a:srgbClr val="FFFF00"/>
              </a:highlight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the </a:t>
            </a:r>
            <a:r>
              <a:rPr b="1" lang="de" sz="1600"/>
              <a:t>encoding and indexing of persons and places</a:t>
            </a:r>
            <a:r>
              <a:rPr lang="de" sz="1600"/>
              <a:t> is a main objective in digital editions, especially in the case of these text forms (like dairies, memoirs, letters)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time-consuming and detailed work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Can </a:t>
            </a:r>
            <a:r>
              <a:rPr b="1" lang="de" sz="1600"/>
              <a:t>Named Entity Recognition</a:t>
            </a:r>
            <a:r>
              <a:rPr lang="de" sz="1600"/>
              <a:t> </a:t>
            </a:r>
            <a:br>
              <a:rPr lang="de" sz="1600"/>
            </a:br>
            <a:r>
              <a:rPr lang="de" sz="1600"/>
              <a:t>help to reduce this workload?</a:t>
            </a:r>
            <a:endParaRPr sz="1600"/>
          </a:p>
          <a:p>
            <a:pPr indent="0" lvl="0" marL="457200" rtl="0" algn="just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275" y="3009843"/>
            <a:ext cx="3685575" cy="174115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5343275" y="4751000"/>
            <a:ext cx="29736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Paragraph of the normalized text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Named Entity Recognition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751450"/>
            <a:ext cx="4232525" cy="19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Application of pre-trained models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375" y="3073105"/>
            <a:ext cx="2721600" cy="18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Application of pre-trained models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729450" y="1933650"/>
            <a:ext cx="76887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test with NER before the start of the annotation of named entities, to see, how good it works 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de" sz="1500"/>
              <a:t>short text sample</a:t>
            </a:r>
            <a:r>
              <a:rPr lang="de" sz="1500"/>
              <a:t> from transcription, normalized text and german translation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In general: a specificity of the memoirs is the mention of persons with </a:t>
            </a:r>
            <a:r>
              <a:rPr b="1" lang="de" sz="1500"/>
              <a:t>non-rigid designators</a:t>
            </a:r>
            <a:endParaRPr b="1"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" sz="1500"/>
              <a:t>mon père, ma tante, mon beau-frère, mes parents, ...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Models: e.g. spaCy, flair and CamemBERT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gold standard: 183 entities (26 places, 157 persons)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human evaluation</a:t>
            </a:r>
            <a:endParaRPr sz="1500"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200" y="623250"/>
            <a:ext cx="1252776" cy="4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8750" y="1210447"/>
            <a:ext cx="1038150" cy="5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